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467" r:id="rId2"/>
    <p:sldId id="475" r:id="rId3"/>
    <p:sldId id="1025" r:id="rId4"/>
    <p:sldId id="1027" r:id="rId5"/>
    <p:sldId id="477" r:id="rId6"/>
    <p:sldId id="1034" r:id="rId7"/>
    <p:sldId id="1035" r:id="rId8"/>
    <p:sldId id="1036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9D9999"/>
    <a:srgbClr val="66FF33"/>
    <a:srgbClr val="00CC99"/>
    <a:srgbClr val="008000"/>
    <a:srgbClr val="E51E3B"/>
    <a:srgbClr val="D9D9D9"/>
    <a:srgbClr val="D0CE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4" autoAdjust="0"/>
    <p:restoredTop sz="94580" autoAdjust="0"/>
  </p:normalViewPr>
  <p:slideViewPr>
    <p:cSldViewPr snapToGrid="0">
      <p:cViewPr varScale="1">
        <p:scale>
          <a:sx n="147" d="100"/>
          <a:sy n="147" d="100"/>
        </p:scale>
        <p:origin x="-69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DBDE9-2AF4-468B-857A-50517FC753E1}" type="datetimeFigureOut">
              <a:rPr lang="ru-RU" smtClean="0"/>
              <a:pPr/>
              <a:t>11.05.2021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EAB55-3570-4E4A-B6A4-B0A9ADA659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905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5042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FB216A3-CCAF-43B3-973A-4C13B9618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81" b="6830"/>
          <a:stretch/>
        </p:blipFill>
        <p:spPr>
          <a:xfrm>
            <a:off x="3618523" y="709616"/>
            <a:ext cx="5525477" cy="291703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8C15F2A8-F1DF-4371-BF2D-2DF16633C1EA}"/>
              </a:ext>
            </a:extLst>
          </p:cNvPr>
          <p:cNvSpPr/>
          <p:nvPr userDrawn="1"/>
        </p:nvSpPr>
        <p:spPr>
          <a:xfrm>
            <a:off x="359375" y="-12982"/>
            <a:ext cx="3217985" cy="5153025"/>
          </a:xfrm>
          <a:custGeom>
            <a:avLst/>
            <a:gdLst>
              <a:gd name="connsiteX0" fmla="*/ 0 w 3486150"/>
              <a:gd name="connsiteY0" fmla="*/ 0 h 6864350"/>
              <a:gd name="connsiteX1" fmla="*/ 0 w 3486150"/>
              <a:gd name="connsiteY1" fmla="*/ 6864350 h 6864350"/>
              <a:gd name="connsiteX2" fmla="*/ 1358900 w 3486150"/>
              <a:gd name="connsiteY2" fmla="*/ 6864350 h 6864350"/>
              <a:gd name="connsiteX3" fmla="*/ 3486150 w 3486150"/>
              <a:gd name="connsiteY3" fmla="*/ 6350 h 6864350"/>
              <a:gd name="connsiteX4" fmla="*/ 0 w 3486150"/>
              <a:gd name="connsiteY4" fmla="*/ 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6150" h="6864350">
                <a:moveTo>
                  <a:pt x="0" y="0"/>
                </a:moveTo>
                <a:lnTo>
                  <a:pt x="0" y="6864350"/>
                </a:lnTo>
                <a:lnTo>
                  <a:pt x="1358900" y="6864350"/>
                </a:lnTo>
                <a:lnTo>
                  <a:pt x="3486150" y="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99914D1F-2D9C-49B7-A21C-9B63A69D967D}"/>
              </a:ext>
            </a:extLst>
          </p:cNvPr>
          <p:cNvSpPr/>
          <p:nvPr userDrawn="1"/>
        </p:nvSpPr>
        <p:spPr>
          <a:xfrm>
            <a:off x="2315308" y="665064"/>
            <a:ext cx="2413251" cy="2966442"/>
          </a:xfrm>
          <a:prstGeom prst="parallelogram">
            <a:avLst>
              <a:gd name="adj" fmla="val 467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D1B3F31-C358-4151-BCCE-0F982A3AC697}"/>
              </a:ext>
            </a:extLst>
          </p:cNvPr>
          <p:cNvSpPr/>
          <p:nvPr userDrawn="1"/>
        </p:nvSpPr>
        <p:spPr>
          <a:xfrm>
            <a:off x="265590" y="-12982"/>
            <a:ext cx="3217985" cy="5162550"/>
          </a:xfrm>
          <a:custGeom>
            <a:avLst/>
            <a:gdLst>
              <a:gd name="connsiteX0" fmla="*/ 0 w 3486150"/>
              <a:gd name="connsiteY0" fmla="*/ 0 h 6864350"/>
              <a:gd name="connsiteX1" fmla="*/ 0 w 3486150"/>
              <a:gd name="connsiteY1" fmla="*/ 6864350 h 6864350"/>
              <a:gd name="connsiteX2" fmla="*/ 1358900 w 3486150"/>
              <a:gd name="connsiteY2" fmla="*/ 6864350 h 6864350"/>
              <a:gd name="connsiteX3" fmla="*/ 3486150 w 3486150"/>
              <a:gd name="connsiteY3" fmla="*/ 6350 h 6864350"/>
              <a:gd name="connsiteX4" fmla="*/ 0 w 3486150"/>
              <a:gd name="connsiteY4" fmla="*/ 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6150" h="6864350">
                <a:moveTo>
                  <a:pt x="0" y="0"/>
                </a:moveTo>
                <a:lnTo>
                  <a:pt x="0" y="6864350"/>
                </a:lnTo>
                <a:lnTo>
                  <a:pt x="1358900" y="6864350"/>
                </a:lnTo>
                <a:lnTo>
                  <a:pt x="3486150" y="63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C7F6BC-4F5A-4A3C-AB33-8426FD793736}"/>
              </a:ext>
            </a:extLst>
          </p:cNvPr>
          <p:cNvSpPr txBox="1"/>
          <p:nvPr userDrawn="1"/>
        </p:nvSpPr>
        <p:spPr>
          <a:xfrm>
            <a:off x="1118358" y="194587"/>
            <a:ext cx="1741182" cy="680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75" b="0" spc="15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ЦЕНТР </a:t>
            </a:r>
          </a:p>
          <a:p>
            <a:r>
              <a:rPr lang="ru-RU" sz="1275" b="0" spc="15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ЭКОНОМИКИ</a:t>
            </a:r>
          </a:p>
          <a:p>
            <a:r>
              <a:rPr lang="ru-RU" sz="1275" b="0" spc="150" baseline="0" dirty="0">
                <a:solidFill>
                  <a:schemeClr val="bg1"/>
                </a:solidFill>
                <a:latin typeface="Arial Narrow" panose="020B0606020202030204" pitchFamily="34" charset="0"/>
              </a:rPr>
              <a:t>ИНФРАСТРУТКРУЫ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9027CE1-AE5F-4511-965A-D7528640E07B}"/>
              </a:ext>
            </a:extLst>
          </p:cNvPr>
          <p:cNvSpPr/>
          <p:nvPr userDrawn="1"/>
        </p:nvSpPr>
        <p:spPr>
          <a:xfrm>
            <a:off x="0" y="-12982"/>
            <a:ext cx="317457" cy="5162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35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501C71D-38E2-4190-9C21-ECF227E957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199" y="249130"/>
            <a:ext cx="790397" cy="559520"/>
          </a:xfrm>
          <a:prstGeom prst="rect">
            <a:avLst/>
          </a:prstGeom>
        </p:spPr>
      </p:pic>
      <p:sp>
        <p:nvSpPr>
          <p:cNvPr id="13" name="Parallelogram 12">
            <a:extLst>
              <a:ext uri="{FF2B5EF4-FFF2-40B4-BE49-F238E27FC236}">
                <a16:creationId xmlns:a16="http://schemas.microsoft.com/office/drawing/2014/main" xmlns="" id="{36A22A85-FE27-4729-A798-2E23D113DE52}"/>
              </a:ext>
            </a:extLst>
          </p:cNvPr>
          <p:cNvSpPr/>
          <p:nvPr userDrawn="1"/>
        </p:nvSpPr>
        <p:spPr>
          <a:xfrm>
            <a:off x="3442666" y="731044"/>
            <a:ext cx="1234841" cy="2983011"/>
          </a:xfrm>
          <a:prstGeom prst="parallelogram">
            <a:avLst>
              <a:gd name="adj" fmla="val 907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B985E12-DA43-4F5B-944B-E27C77706331}"/>
              </a:ext>
            </a:extLst>
          </p:cNvPr>
          <p:cNvSpPr/>
          <p:nvPr userDrawn="1"/>
        </p:nvSpPr>
        <p:spPr>
          <a:xfrm>
            <a:off x="3483577" y="3659782"/>
            <a:ext cx="5660425" cy="542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AE82DCE-952D-4188-B3CA-6AB7EC06D748}"/>
              </a:ext>
            </a:extLst>
          </p:cNvPr>
          <p:cNvSpPr/>
          <p:nvPr userDrawn="1"/>
        </p:nvSpPr>
        <p:spPr>
          <a:xfrm>
            <a:off x="3596056" y="709616"/>
            <a:ext cx="5550877" cy="2917031"/>
          </a:xfrm>
          <a:custGeom>
            <a:avLst/>
            <a:gdLst>
              <a:gd name="connsiteX0" fmla="*/ 6013450 w 6013450"/>
              <a:gd name="connsiteY0" fmla="*/ 3889375 h 3889375"/>
              <a:gd name="connsiteX1" fmla="*/ 0 w 6013450"/>
              <a:gd name="connsiteY1" fmla="*/ 3889375 h 3889375"/>
              <a:gd name="connsiteX2" fmla="*/ 1190625 w 6013450"/>
              <a:gd name="connsiteY2" fmla="*/ 0 h 3889375"/>
              <a:gd name="connsiteX3" fmla="*/ 6010275 w 6013450"/>
              <a:gd name="connsiteY3" fmla="*/ 0 h 388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3450" h="3889375">
                <a:moveTo>
                  <a:pt x="6013450" y="3889375"/>
                </a:moveTo>
                <a:lnTo>
                  <a:pt x="0" y="3889375"/>
                </a:lnTo>
                <a:lnTo>
                  <a:pt x="1190625" y="0"/>
                </a:lnTo>
                <a:lnTo>
                  <a:pt x="6010275" y="0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BE9EE41-542E-4876-9D4A-5E68345A8743}"/>
              </a:ext>
            </a:extLst>
          </p:cNvPr>
          <p:cNvCxnSpPr>
            <a:cxnSpLocks/>
          </p:cNvCxnSpPr>
          <p:nvPr userDrawn="1"/>
        </p:nvCxnSpPr>
        <p:spPr>
          <a:xfrm>
            <a:off x="317457" y="903819"/>
            <a:ext cx="24433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20F724-C83C-429A-AFCD-143DEBC03B7A}"/>
              </a:ext>
            </a:extLst>
          </p:cNvPr>
          <p:cNvSpPr txBox="1"/>
          <p:nvPr userDrawn="1"/>
        </p:nvSpPr>
        <p:spPr>
          <a:xfrm>
            <a:off x="312199" y="4460471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0" dirty="0">
                <a:solidFill>
                  <a:schemeClr val="bg1"/>
                </a:solidFill>
                <a:latin typeface="Arial Narrow" panose="020B0606020202030204" pitchFamily="34" charset="0"/>
              </a:rPr>
              <a:t>МАЙ 2018</a:t>
            </a:r>
          </a:p>
        </p:txBody>
      </p:sp>
    </p:spTree>
    <p:extLst>
      <p:ext uri="{BB962C8B-B14F-4D97-AF65-F5344CB8AC3E}">
        <p14:creationId xmlns:p14="http://schemas.microsoft.com/office/powerpoint/2010/main" xmlns="" val="54896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xmlns="" id="{DCC1044C-7FD8-4689-8731-B0277B6B8390}"/>
              </a:ext>
            </a:extLst>
          </p:cNvPr>
          <p:cNvSpPr/>
          <p:nvPr userDrawn="1"/>
        </p:nvSpPr>
        <p:spPr>
          <a:xfrm rot="10800000">
            <a:off x="263805" y="123192"/>
            <a:ext cx="389884" cy="15972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6E0AB46-3859-4AAD-9276-3ED72CA0F78C}"/>
              </a:ext>
            </a:extLst>
          </p:cNvPr>
          <p:cNvCxnSpPr/>
          <p:nvPr userDrawn="1"/>
        </p:nvCxnSpPr>
        <p:spPr>
          <a:xfrm>
            <a:off x="0" y="1905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153B63C-4157-4A9D-9EC1-398DB73E2672}"/>
              </a:ext>
            </a:extLst>
          </p:cNvPr>
          <p:cNvCxnSpPr/>
          <p:nvPr userDrawn="1"/>
        </p:nvCxnSpPr>
        <p:spPr>
          <a:xfrm>
            <a:off x="0" y="51435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3004BE-CB6E-40A9-BD44-68D16084311E}"/>
              </a:ext>
            </a:extLst>
          </p:cNvPr>
          <p:cNvSpPr txBox="1"/>
          <p:nvPr userDrawn="1"/>
        </p:nvSpPr>
        <p:spPr>
          <a:xfrm>
            <a:off x="8569572" y="47566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A0F5C2D0-4339-42D7-AB04-EB8469C5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1937" y="4764301"/>
            <a:ext cx="375383" cy="273844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Arial Narrow" panose="020B060602020203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Изображение 1">
            <a:extLst>
              <a:ext uri="{FF2B5EF4-FFF2-40B4-BE49-F238E27FC236}">
                <a16:creationId xmlns:a16="http://schemas.microsoft.com/office/drawing/2014/main" xmlns="" id="{C7C0C834-7425-435C-91B8-9A06492C7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80963" y="123192"/>
            <a:ext cx="1356357" cy="46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57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xmlns="" id="{52F8E79D-534A-4404-AF97-A3CC0921A5C4}"/>
              </a:ext>
            </a:extLst>
          </p:cNvPr>
          <p:cNvSpPr/>
          <p:nvPr userDrawn="1"/>
        </p:nvSpPr>
        <p:spPr>
          <a:xfrm>
            <a:off x="5372760" y="2977478"/>
            <a:ext cx="1409700" cy="937260"/>
          </a:xfrm>
          <a:prstGeom prst="parallelogram">
            <a:avLst>
              <a:gd name="adj" fmla="val 3882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xmlns="" id="{A3B0D9E3-D9E9-452D-BBCB-C4340AE0020B}"/>
              </a:ext>
            </a:extLst>
          </p:cNvPr>
          <p:cNvSpPr/>
          <p:nvPr userDrawn="1"/>
        </p:nvSpPr>
        <p:spPr>
          <a:xfrm>
            <a:off x="4326280" y="2977478"/>
            <a:ext cx="1409700" cy="937260"/>
          </a:xfrm>
          <a:prstGeom prst="parallelogram">
            <a:avLst>
              <a:gd name="adj" fmla="val 3882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92E225-51D6-4447-897C-C7D4324D5D1F}"/>
              </a:ext>
            </a:extLst>
          </p:cNvPr>
          <p:cNvSpPr/>
          <p:nvPr userDrawn="1"/>
        </p:nvSpPr>
        <p:spPr>
          <a:xfrm>
            <a:off x="0" y="2977478"/>
            <a:ext cx="4754880" cy="9372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FA1D7C7-E1F8-4E0D-AAB0-76AFA7B6C98F}"/>
              </a:ext>
            </a:extLst>
          </p:cNvPr>
          <p:cNvSpPr/>
          <p:nvPr userDrawn="1"/>
        </p:nvSpPr>
        <p:spPr>
          <a:xfrm>
            <a:off x="6353860" y="2977478"/>
            <a:ext cx="2790140" cy="9372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7F67091-15EA-4D38-86A2-2CAE180E454C}"/>
              </a:ext>
            </a:extLst>
          </p:cNvPr>
          <p:cNvSpPr txBox="1"/>
          <p:nvPr userDrawn="1"/>
        </p:nvSpPr>
        <p:spPr>
          <a:xfrm>
            <a:off x="483404" y="3261442"/>
            <a:ext cx="29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3"/>
                </a:solidFill>
                <a:latin typeface="Arial Narrow" panose="020B0606020202030204" pitchFamily="34" charset="0"/>
              </a:rPr>
              <a:t>БЛАГОДАРИМ ЗА ВНИМАНИЕ!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83ADD5-3859-4821-8D9B-59A49DEA9798}"/>
              </a:ext>
            </a:extLst>
          </p:cNvPr>
          <p:cNvSpPr txBox="1"/>
          <p:nvPr userDrawn="1"/>
        </p:nvSpPr>
        <p:spPr>
          <a:xfrm>
            <a:off x="5886500" y="3363945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0" u="none" kern="12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Москва, ул. Гиляровского, 57</a:t>
            </a:r>
          </a:p>
          <a:p>
            <a:pPr marL="0" algn="l" defTabSz="457200" rtl="0" eaLnBrk="1" latinLnBrk="0" hangingPunct="1"/>
            <a:r>
              <a:rPr lang="en-US" sz="1200" b="1" i="0" u="none" kern="12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info@infraeconomy.com</a:t>
            </a:r>
            <a:endParaRPr lang="ru-RU" sz="1200" b="1" i="0" u="none" kern="12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xmlns="" id="{6B8504EA-5A0D-482F-AC9B-A18FDE1AC121}"/>
              </a:ext>
            </a:extLst>
          </p:cNvPr>
          <p:cNvSpPr/>
          <p:nvPr userDrawn="1"/>
        </p:nvSpPr>
        <p:spPr>
          <a:xfrm>
            <a:off x="5840120" y="2424914"/>
            <a:ext cx="1409700" cy="937260"/>
          </a:xfrm>
          <a:prstGeom prst="parallelogram">
            <a:avLst>
              <a:gd name="adj" fmla="val 38821"/>
            </a:avLst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043D8B7-A07E-4101-80D2-86B690D61C5F}"/>
              </a:ext>
            </a:extLst>
          </p:cNvPr>
          <p:cNvSpPr/>
          <p:nvPr userDrawn="1"/>
        </p:nvSpPr>
        <p:spPr>
          <a:xfrm>
            <a:off x="6821220" y="2424914"/>
            <a:ext cx="2322780" cy="93726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Изображение 1">
            <a:extLst>
              <a:ext uri="{FF2B5EF4-FFF2-40B4-BE49-F238E27FC236}">
                <a16:creationId xmlns:a16="http://schemas.microsoft.com/office/drawing/2014/main" xmlns="" id="{3B812135-8B39-49A5-BCB8-2CDD372ADE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03340" y="2507597"/>
            <a:ext cx="2413269" cy="81848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36C7DD4-FB4C-4F58-8E95-F84C028891AD}"/>
              </a:ext>
            </a:extLst>
          </p:cNvPr>
          <p:cNvCxnSpPr/>
          <p:nvPr userDrawn="1"/>
        </p:nvCxnSpPr>
        <p:spPr>
          <a:xfrm>
            <a:off x="0" y="3933788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358793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7" y="-1945"/>
            <a:ext cx="9143999" cy="590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3" tIns="17141" rIns="34283" bIns="17141" rtlCol="0" anchor="ctr"/>
          <a:lstStyle/>
          <a:p>
            <a:pPr algn="ctr"/>
            <a:endParaRPr lang="de-DE" sz="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27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7" y="5084404"/>
            <a:ext cx="9143999" cy="590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3" tIns="17141" rIns="34283" bIns="17141" rtlCol="0" anchor="ctr"/>
          <a:lstStyle/>
          <a:p>
            <a:pPr algn="ctr"/>
            <a:endParaRPr lang="de-DE" sz="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27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56378" y="4767264"/>
            <a:ext cx="1008112" cy="273844"/>
          </a:xfrm>
        </p:spPr>
        <p:txBody>
          <a:bodyPr/>
          <a:lstStyle/>
          <a:p>
            <a:fld id="{0D82B846-8BDF-4CC6-BC27-0886985B0A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314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9596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2" r:id="rId2"/>
    <p:sldLayoutId id="2147483673" r:id="rId3"/>
    <p:sldLayoutId id="2147483687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1B0EAC-08D3-4EEB-87CB-2D6D5BA500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38"/>
          <a:stretch/>
        </p:blipFill>
        <p:spPr>
          <a:xfrm>
            <a:off x="884921" y="33630"/>
            <a:ext cx="8271818" cy="5104367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-12739" y="0"/>
            <a:ext cx="4214349" cy="5143500"/>
          </a:xfrm>
          <a:custGeom>
            <a:avLst/>
            <a:gdLst>
              <a:gd name="connsiteX0" fmla="*/ 0 w 2941320"/>
              <a:gd name="connsiteY0" fmla="*/ 4800600 h 4800600"/>
              <a:gd name="connsiteX1" fmla="*/ 640080 w 2941320"/>
              <a:gd name="connsiteY1" fmla="*/ 4800600 h 4800600"/>
              <a:gd name="connsiteX2" fmla="*/ 2941320 w 2941320"/>
              <a:gd name="connsiteY2" fmla="*/ 0 h 4800600"/>
              <a:gd name="connsiteX3" fmla="*/ 7620 w 2941320"/>
              <a:gd name="connsiteY3" fmla="*/ 0 h 4800600"/>
              <a:gd name="connsiteX4" fmla="*/ 0 w 2941320"/>
              <a:gd name="connsiteY4" fmla="*/ 48006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1320" h="4800600">
                <a:moveTo>
                  <a:pt x="0" y="4800600"/>
                </a:moveTo>
                <a:lnTo>
                  <a:pt x="640080" y="4800600"/>
                </a:lnTo>
                <a:lnTo>
                  <a:pt x="2941320" y="0"/>
                </a:lnTo>
                <a:lnTo>
                  <a:pt x="7620" y="0"/>
                </a:lnTo>
                <a:lnTo>
                  <a:pt x="0" y="4800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echteck 241"/>
          <p:cNvSpPr/>
          <p:nvPr/>
        </p:nvSpPr>
        <p:spPr>
          <a:xfrm>
            <a:off x="0" y="-5503"/>
            <a:ext cx="9144000" cy="39133"/>
          </a:xfrm>
          <a:prstGeom prst="rect">
            <a:avLst/>
          </a:prstGeom>
          <a:solidFill>
            <a:srgbClr val="C40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4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4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2024" dirty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860382" y="14063"/>
            <a:ext cx="3283817" cy="5143500"/>
          </a:xfrm>
          <a:custGeom>
            <a:avLst/>
            <a:gdLst>
              <a:gd name="connsiteX0" fmla="*/ 0 w 1238250"/>
              <a:gd name="connsiteY0" fmla="*/ 2540000 h 2540000"/>
              <a:gd name="connsiteX1" fmla="*/ 1238250 w 1238250"/>
              <a:gd name="connsiteY1" fmla="*/ 0 h 2540000"/>
              <a:gd name="connsiteX2" fmla="*/ 1238250 w 1238250"/>
              <a:gd name="connsiteY2" fmla="*/ 2540000 h 2540000"/>
              <a:gd name="connsiteX3" fmla="*/ 0 w 1238250"/>
              <a:gd name="connsiteY3" fmla="*/ 254000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50" h="2540000">
                <a:moveTo>
                  <a:pt x="0" y="2540000"/>
                </a:moveTo>
                <a:lnTo>
                  <a:pt x="1238250" y="0"/>
                </a:lnTo>
                <a:lnTo>
                  <a:pt x="1238250" y="2540000"/>
                </a:lnTo>
                <a:lnTo>
                  <a:pt x="0" y="25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Parallelogram 9"/>
          <p:cNvSpPr/>
          <p:nvPr/>
        </p:nvSpPr>
        <p:spPr>
          <a:xfrm>
            <a:off x="1591375" y="3911194"/>
            <a:ext cx="4730999" cy="986242"/>
          </a:xfrm>
          <a:prstGeom prst="parallelogram">
            <a:avLst>
              <a:gd name="adj" fmla="val 64080"/>
            </a:avLst>
          </a:prstGeom>
          <a:solidFill>
            <a:srgbClr val="D9D9D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>
              <a:spcBef>
                <a:spcPts val="225"/>
              </a:spcBef>
              <a:spcAft>
                <a:spcPts val="225"/>
              </a:spcAft>
            </a:pPr>
            <a:endParaRPr lang="ru-RU" sz="1200" dirty="0">
              <a:latin typeface="Arial Narrow" panose="020B0606020202030204" pitchFamily="34" charset="0"/>
            </a:endParaRPr>
          </a:p>
          <a:p>
            <a:pPr algn="r">
              <a:spcBef>
                <a:spcPts val="225"/>
              </a:spcBef>
              <a:spcAft>
                <a:spcPts val="225"/>
              </a:spcAft>
            </a:pPr>
            <a:endParaRPr lang="ru-RU" sz="1200" dirty="0">
              <a:latin typeface="Arial Narrow" panose="020B0606020202030204" pitchFamily="34" charset="0"/>
            </a:endParaRPr>
          </a:p>
          <a:p>
            <a:pPr algn="r">
              <a:spcBef>
                <a:spcPts val="225"/>
              </a:spcBef>
              <a:spcAft>
                <a:spcPts val="225"/>
              </a:spcAft>
            </a:pPr>
            <a:endParaRPr lang="ru-RU" sz="1200" dirty="0">
              <a:latin typeface="Arial Narrow" panose="020B0606020202030204" pitchFamily="34" charset="0"/>
            </a:endParaRPr>
          </a:p>
          <a:p>
            <a:pPr algn="r">
              <a:spcBef>
                <a:spcPts val="225"/>
              </a:spcBef>
              <a:spcAft>
                <a:spcPts val="225"/>
              </a:spcAft>
            </a:pPr>
            <a:endParaRPr lang="en-US" sz="1050" dirty="0">
              <a:latin typeface="Arial Narrow" panose="020B0606020202030204" pitchFamily="34" charset="0"/>
            </a:endParaRPr>
          </a:p>
        </p:txBody>
      </p:sp>
      <p:sp>
        <p:nvSpPr>
          <p:cNvPr id="11" name="Rechteck 241"/>
          <p:cNvSpPr/>
          <p:nvPr/>
        </p:nvSpPr>
        <p:spPr>
          <a:xfrm>
            <a:off x="-12740" y="5104368"/>
            <a:ext cx="9144000" cy="39133"/>
          </a:xfrm>
          <a:prstGeom prst="rect">
            <a:avLst/>
          </a:prstGeom>
          <a:solidFill>
            <a:srgbClr val="C40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4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4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2024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8FA3B9C-46A6-4AEF-A77A-E24CD9C136F7}"/>
              </a:ext>
            </a:extLst>
          </p:cNvPr>
          <p:cNvSpPr/>
          <p:nvPr/>
        </p:nvSpPr>
        <p:spPr>
          <a:xfrm>
            <a:off x="4766078" y="4620437"/>
            <a:ext cx="854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МАЙ / 2021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5">
            <a:extLst>
              <a:ext uri="{FF2B5EF4-FFF2-40B4-BE49-F238E27FC236}">
                <a16:creationId xmlns:a16="http://schemas.microsoft.com/office/drawing/2014/main" xmlns="" id="{8852CEF0-AFDC-4148-A6C3-CF023F5E3F95}"/>
              </a:ext>
            </a:extLst>
          </p:cNvPr>
          <p:cNvSpPr/>
          <p:nvPr/>
        </p:nvSpPr>
        <p:spPr>
          <a:xfrm>
            <a:off x="2136795" y="3927940"/>
            <a:ext cx="3920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Трамвай. Большие  проблемы – малых кривых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1E6EE1E-4529-42C4-884B-D59920FC3A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686" y="181494"/>
            <a:ext cx="2574741" cy="77187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218CE44-E563-452F-8478-C1D4CFC92923}"/>
              </a:ext>
            </a:extLst>
          </p:cNvPr>
          <p:cNvSpPr/>
          <p:nvPr/>
        </p:nvSpPr>
        <p:spPr>
          <a:xfrm>
            <a:off x="6886842" y="4708471"/>
            <a:ext cx="1930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Портнов Владимир Павлович</a:t>
            </a:r>
            <a:endParaRPr lang="en-US" sz="12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881698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354ECA2-E1A7-4C1E-8BE3-FE9BBA6731F7}"/>
              </a:ext>
            </a:extLst>
          </p:cNvPr>
          <p:cNvSpPr/>
          <p:nvPr/>
        </p:nvSpPr>
        <p:spPr>
          <a:xfrm>
            <a:off x="7047572" y="658865"/>
            <a:ext cx="2096429" cy="3805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ru-RU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8EF705-2CB5-4958-9E42-55043A2CD730}"/>
              </a:ext>
            </a:extLst>
          </p:cNvPr>
          <p:cNvSpPr/>
          <p:nvPr/>
        </p:nvSpPr>
        <p:spPr>
          <a:xfrm>
            <a:off x="-1" y="658866"/>
            <a:ext cx="7047572" cy="3805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ru-RU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6DB996-4BA6-478F-8776-E74A9C441C03}"/>
              </a:ext>
            </a:extLst>
          </p:cNvPr>
          <p:cNvSpPr txBox="1"/>
          <p:nvPr/>
        </p:nvSpPr>
        <p:spPr>
          <a:xfrm>
            <a:off x="352677" y="268853"/>
            <a:ext cx="7416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ru-RU" sz="1400" b="1" dirty="0">
                <a:solidFill>
                  <a:srgbClr val="E51E3B"/>
                </a:solidFill>
                <a:latin typeface="Arial Narrow" panose="020B0606020202030204" pitchFamily="34" charset="0"/>
              </a:rPr>
              <a:t>Вступление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86A49D-92FF-4A98-9E7E-2DC6FF6A7FF3}"/>
              </a:ext>
            </a:extLst>
          </p:cNvPr>
          <p:cNvSpPr txBox="1"/>
          <p:nvPr/>
        </p:nvSpPr>
        <p:spPr>
          <a:xfrm>
            <a:off x="352676" y="608714"/>
            <a:ext cx="5238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Соотношение кривых малого радиуса (до 75 м) к прямым участкам, обычно находиться в пределах от  12,0 % до 22%</a:t>
            </a:r>
            <a:endParaRPr lang="ru-RU" sz="1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Slide Number Placeholder 1">
            <a:extLst>
              <a:ext uri="{FF2B5EF4-FFF2-40B4-BE49-F238E27FC236}">
                <a16:creationId xmlns:a16="http://schemas.microsoft.com/office/drawing/2014/main" xmlns="" id="{98E46B67-378D-4917-B204-B3AB5951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763" y="4829175"/>
            <a:ext cx="376237" cy="28186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333" b="1" i="0" u="none" strike="noStrike" kern="1200" cap="none" spc="0" normalizeH="0" baseline="0" noProof="0">
                <a:ln>
                  <a:noFill/>
                </a:ln>
                <a:solidFill>
                  <a:srgbClr val="E51E3B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srgbClr val="E51E3B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20F7F5A4-8064-4AF7-AAD3-F2D72C591568}"/>
              </a:ext>
            </a:extLst>
          </p:cNvPr>
          <p:cNvSpPr/>
          <p:nvPr/>
        </p:nvSpPr>
        <p:spPr>
          <a:xfrm>
            <a:off x="270126" y="1966903"/>
            <a:ext cx="4154318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2172" indent="-232172">
              <a:spcBef>
                <a:spcPts val="60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Wingdings" charset="2"/>
              <a:buChar char="§"/>
            </a:pPr>
            <a:r>
              <a:rPr lang="ru-RU" sz="1200" dirty="0">
                <a:solidFill>
                  <a:schemeClr val="accent3"/>
                </a:solidFill>
                <a:latin typeface="Arial Narrow" panose="020B0606020202030204" pitchFamily="34" charset="0"/>
                <a:cs typeface="Segoe UI" pitchFamily="34" charset="0"/>
              </a:rPr>
              <a:t>Е.В. </a:t>
            </a:r>
            <a:r>
              <a:rPr lang="ru-RU" sz="1200" dirty="0" err="1">
                <a:solidFill>
                  <a:schemeClr val="accent3"/>
                </a:solidFill>
                <a:latin typeface="Arial Narrow" panose="020B0606020202030204" pitchFamily="34" charset="0"/>
                <a:cs typeface="Segoe UI" pitchFamily="34" charset="0"/>
              </a:rPr>
              <a:t>Овечников</a:t>
            </a:r>
            <a:r>
              <a:rPr lang="ru-RU" sz="1200" dirty="0">
                <a:solidFill>
                  <a:schemeClr val="accent3"/>
                </a:solidFill>
                <a:latin typeface="Arial Narrow" panose="020B0606020202030204" pitchFamily="34" charset="0"/>
                <a:cs typeface="Segoe UI" pitchFamily="34" charset="0"/>
              </a:rPr>
              <a:t>. Рельсовые пути трамваев и внутризаводских дорог. М.1968 г. МКХ РСФСР. </a:t>
            </a:r>
          </a:p>
          <a:p>
            <a:pPr marL="232172" indent="-232172">
              <a:spcBef>
                <a:spcPts val="60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Wingdings" charset="2"/>
              <a:buChar char="§"/>
            </a:pPr>
            <a:r>
              <a:rPr lang="ru-RU" sz="1200" dirty="0">
                <a:solidFill>
                  <a:schemeClr val="accent3"/>
                </a:solidFill>
                <a:latin typeface="Arial Narrow" panose="020B0606020202030204" pitchFamily="34" charset="0"/>
                <a:cs typeface="Segoe UI" pitchFamily="34" charset="0"/>
              </a:rPr>
              <a:t>О.Н. Садиков. Трамвайные пути. Устройство, ремонт и содержание. М. 1976 г. Транспорт. </a:t>
            </a:r>
          </a:p>
          <a:p>
            <a:pPr marL="232172" indent="-232172">
              <a:spcBef>
                <a:spcPts val="60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Wingdings" charset="2"/>
              <a:buChar char="§"/>
            </a:pPr>
            <a:r>
              <a:rPr lang="ru-RU" sz="1200" dirty="0">
                <a:solidFill>
                  <a:schemeClr val="accent3"/>
                </a:solidFill>
                <a:latin typeface="Arial Narrow" panose="020B0606020202030204" pitchFamily="34" charset="0"/>
                <a:cs typeface="Segoe UI" pitchFamily="34" charset="0"/>
              </a:rPr>
              <a:t>В.В. </a:t>
            </a:r>
            <a:r>
              <a:rPr lang="ru-RU" sz="1200" dirty="0" err="1">
                <a:solidFill>
                  <a:schemeClr val="accent3"/>
                </a:solidFill>
                <a:latin typeface="Arial Narrow" panose="020B0606020202030204" pitchFamily="34" charset="0"/>
                <a:cs typeface="Segoe UI" pitchFamily="34" charset="0"/>
              </a:rPr>
              <a:t>Хиценко</a:t>
            </a:r>
            <a:r>
              <a:rPr lang="ru-RU" sz="1200" dirty="0">
                <a:solidFill>
                  <a:schemeClr val="accent3"/>
                </a:solidFill>
                <a:latin typeface="Arial Narrow" panose="020B0606020202030204" pitchFamily="34" charset="0"/>
                <a:cs typeface="Segoe UI" pitchFamily="34" charset="0"/>
              </a:rPr>
              <a:t>. Скоростной трамвай. Л. 1976 г. </a:t>
            </a:r>
            <a:r>
              <a:rPr lang="ru-RU" sz="1200" dirty="0" err="1">
                <a:solidFill>
                  <a:schemeClr val="accent3"/>
                </a:solidFill>
                <a:latin typeface="Arial Narrow" panose="020B0606020202030204" pitchFamily="34" charset="0"/>
                <a:cs typeface="Segoe UI" pitchFamily="34" charset="0"/>
              </a:rPr>
              <a:t>Стройиздат</a:t>
            </a:r>
            <a:r>
              <a:rPr lang="ru-RU" sz="1200" dirty="0">
                <a:solidFill>
                  <a:schemeClr val="accent3"/>
                </a:solidFill>
                <a:latin typeface="Arial Narrow" panose="020B0606020202030204" pitchFamily="34" charset="0"/>
                <a:cs typeface="Segoe UI" pitchFamily="34" charset="0"/>
              </a:rPr>
              <a:t>.</a:t>
            </a:r>
          </a:p>
          <a:p>
            <a:pPr marL="232172" indent="-232172">
              <a:spcBef>
                <a:spcPts val="60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Wingdings" charset="2"/>
              <a:buChar char="§"/>
            </a:pPr>
            <a:r>
              <a:rPr lang="ru-RU" sz="1200" dirty="0">
                <a:solidFill>
                  <a:schemeClr val="accent3"/>
                </a:solidFill>
                <a:latin typeface="Arial Narrow" panose="020B0606020202030204" pitchFamily="34" charset="0"/>
                <a:cs typeface="Segoe UI" pitchFamily="34" charset="0"/>
              </a:rPr>
              <a:t>И.С Ефремов, В.М. Кобозев, В.В. Шевченко. Технические средства городского электрического транспорта. М. 1985 г. Высшая школа. </a:t>
            </a:r>
          </a:p>
          <a:p>
            <a:pPr marL="232172" indent="-232172">
              <a:spcBef>
                <a:spcPts val="600"/>
              </a:spcBef>
              <a:spcAft>
                <a:spcPts val="800"/>
              </a:spcAft>
              <a:buClr>
                <a:schemeClr val="tx1"/>
              </a:buClr>
              <a:buSzPct val="120000"/>
              <a:buFont typeface="Wingdings" charset="2"/>
              <a:buChar char="§"/>
            </a:pPr>
            <a:endParaRPr lang="ru-RU" sz="1200" dirty="0">
              <a:solidFill>
                <a:schemeClr val="accent3"/>
              </a:solidFill>
              <a:latin typeface="Arial Narrow" panose="020B0606020202030204" pitchFamily="34" charset="0"/>
              <a:cs typeface="Segoe U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2F831E-3902-4EAB-B8E3-D0835215E4BD}"/>
              </a:ext>
            </a:extLst>
          </p:cNvPr>
          <p:cNvSpPr txBox="1"/>
          <p:nvPr/>
        </p:nvSpPr>
        <p:spPr>
          <a:xfrm>
            <a:off x="270126" y="1195475"/>
            <a:ext cx="784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arrow" panose="020B0606020202030204" pitchFamily="34" charset="0"/>
              </a:rPr>
              <a:t>На сегодняшний день, содержащие в  «ПТЭ трамвая»  и  Сводов  Правил (СП 98, СП 84) базовые нормы для кривых  – скорости прохождения кривых и возвышение наружного рельса, основываются на работах инженеров советского периода, основные издания: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A94F36D-DC88-47DA-AF22-883EF44613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7008" y="1704106"/>
            <a:ext cx="4373642" cy="30557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8AB86F0-E805-4E1C-BF94-DE4F17E423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2412" y="101348"/>
            <a:ext cx="1699272" cy="5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112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A0AF3AC1-23CC-42DA-8126-298722CE8DF5}"/>
              </a:ext>
            </a:extLst>
          </p:cNvPr>
          <p:cNvSpPr/>
          <p:nvPr/>
        </p:nvSpPr>
        <p:spPr>
          <a:xfrm rot="10800000">
            <a:off x="4493784" y="2125178"/>
            <a:ext cx="4589583" cy="2844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354ECA2-E1A7-4C1E-8BE3-FE9BBA6731F7}"/>
              </a:ext>
            </a:extLst>
          </p:cNvPr>
          <p:cNvSpPr/>
          <p:nvPr/>
        </p:nvSpPr>
        <p:spPr>
          <a:xfrm>
            <a:off x="7047572" y="658865"/>
            <a:ext cx="2096429" cy="3805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ru-RU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8EF705-2CB5-4958-9E42-55043A2CD730}"/>
              </a:ext>
            </a:extLst>
          </p:cNvPr>
          <p:cNvSpPr/>
          <p:nvPr/>
        </p:nvSpPr>
        <p:spPr>
          <a:xfrm>
            <a:off x="-1" y="658866"/>
            <a:ext cx="7047572" cy="3805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ru-RU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6DB996-4BA6-478F-8776-E74A9C441C03}"/>
              </a:ext>
            </a:extLst>
          </p:cNvPr>
          <p:cNvSpPr txBox="1"/>
          <p:nvPr/>
        </p:nvSpPr>
        <p:spPr>
          <a:xfrm>
            <a:off x="419100" y="275354"/>
            <a:ext cx="4211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defRPr/>
            </a:pPr>
            <a:r>
              <a:rPr lang="ru-RU" sz="1600" b="1" dirty="0">
                <a:solidFill>
                  <a:srgbClr val="E51E3B"/>
                </a:solidFill>
                <a:latin typeface="Arial Narrow" panose="020B0606020202030204" pitchFamily="34" charset="0"/>
              </a:rPr>
              <a:t>Немного о теории расчета трамвайных кривых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86A49D-92FF-4A98-9E7E-2DC6FF6A7FF3}"/>
              </a:ext>
            </a:extLst>
          </p:cNvPr>
          <p:cNvSpPr txBox="1"/>
          <p:nvPr/>
        </p:nvSpPr>
        <p:spPr>
          <a:xfrm>
            <a:off x="419100" y="717450"/>
            <a:ext cx="6628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ru-RU" sz="1200" b="1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Возвышение наружного рельса в кривой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xmlns="" id="{98E46B67-378D-4917-B204-B3AB5951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763" y="4829175"/>
            <a:ext cx="376237" cy="28186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333" b="1" i="0" u="none" strike="noStrike" kern="1200" cap="none" spc="0" normalizeH="0" baseline="0" noProof="0">
                <a:ln>
                  <a:noFill/>
                </a:ln>
                <a:solidFill>
                  <a:srgbClr val="E51E3B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srgbClr val="E51E3B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15873B-A317-4DFD-96B5-D83A617D06C9}"/>
              </a:ext>
            </a:extLst>
          </p:cNvPr>
          <p:cNvSpPr txBox="1"/>
          <p:nvPr/>
        </p:nvSpPr>
        <p:spPr>
          <a:xfrm>
            <a:off x="298450" y="1201317"/>
            <a:ext cx="55552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1793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3"/>
                </a:solidFill>
                <a:latin typeface="Arial Narrow" panose="020B0606020202030204" pitchFamily="34" charset="0"/>
              </a:rPr>
              <a:t>Компенсация излишнего давления от колесных пар на наружный  рельс, в результате центробежного ускорения;</a:t>
            </a:r>
            <a:endParaRPr lang="ru-RU" sz="1200" dirty="0">
              <a:solidFill>
                <a:schemeClr val="accent3"/>
              </a:solidFill>
              <a:latin typeface="Arial Narrow" panose="020B0606020202030204" pitchFamily="34" charset="0"/>
            </a:endParaRPr>
          </a:p>
          <a:p>
            <a:pPr marL="360363" indent="-1793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3"/>
                </a:solidFill>
                <a:latin typeface="Arial Narrow" panose="020B0606020202030204" pitchFamily="34" charset="0"/>
              </a:rPr>
              <a:t>Компенсация сверхнормативного центробежного ускорения на пассажиров;</a:t>
            </a:r>
          </a:p>
          <a:p>
            <a:pPr marL="360363" indent="-1793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3"/>
                </a:solidFill>
                <a:latin typeface="Arial Narrow" panose="020B0606020202030204" pitchFamily="34" charset="0"/>
              </a:rPr>
              <a:t>Компенсация от опрокидывания подвижного состава, в случае  превышения некого лимита скорости  трамвая; </a:t>
            </a:r>
            <a:endParaRPr lang="ru-RU" sz="1200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0E8290-B329-467A-9831-06D49F2969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8532" y="82387"/>
            <a:ext cx="1694835" cy="5060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3E1A3CA-04D6-4311-A871-59FFE4D0BA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" y="2532778"/>
            <a:ext cx="4346706" cy="20717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849E19-2B50-4AF2-A781-10C8A63CACE6}"/>
              </a:ext>
            </a:extLst>
          </p:cNvPr>
          <p:cNvSpPr txBox="1"/>
          <p:nvPr/>
        </p:nvSpPr>
        <p:spPr>
          <a:xfrm>
            <a:off x="5303609" y="2916821"/>
            <a:ext cx="372609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</a:rPr>
              <a:t>Зоны 1 и 2 — переходная кривая;</a:t>
            </a:r>
          </a:p>
          <a:p>
            <a:endParaRPr lang="ru-RU" sz="1000" dirty="0">
              <a:solidFill>
                <a:srgbClr val="000000"/>
              </a:solidFill>
            </a:endParaRPr>
          </a:p>
          <a:p>
            <a:r>
              <a:rPr lang="ru-RU" sz="1000" dirty="0">
                <a:solidFill>
                  <a:srgbClr val="000000"/>
                </a:solidFill>
              </a:rPr>
              <a:t>Зона 3 — круговая кривая;</a:t>
            </a:r>
          </a:p>
          <a:p>
            <a:endParaRPr lang="ru-RU" sz="1000" dirty="0">
              <a:solidFill>
                <a:srgbClr val="000000"/>
              </a:solidFill>
            </a:endParaRPr>
          </a:p>
          <a:p>
            <a:r>
              <a:rPr lang="ru-RU" sz="1000" dirty="0">
                <a:solidFill>
                  <a:srgbClr val="000000"/>
                </a:solidFill>
              </a:rPr>
              <a:t>g 0 — постоянный градиент возвышения;</a:t>
            </a:r>
          </a:p>
          <a:p>
            <a:endParaRPr lang="ru-RU" sz="1000" dirty="0">
              <a:solidFill>
                <a:srgbClr val="000000"/>
              </a:solidFill>
            </a:endParaRPr>
          </a:p>
          <a:p>
            <a:r>
              <a:rPr lang="ru-RU" sz="1000" dirty="0">
                <a:solidFill>
                  <a:srgbClr val="000000"/>
                </a:solidFill>
              </a:rPr>
              <a:t>g 1 , g 2 — разные значения переменного градиента возвышения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8969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354ECA2-E1A7-4C1E-8BE3-FE9BBA6731F7}"/>
              </a:ext>
            </a:extLst>
          </p:cNvPr>
          <p:cNvSpPr/>
          <p:nvPr/>
        </p:nvSpPr>
        <p:spPr>
          <a:xfrm>
            <a:off x="7047572" y="658865"/>
            <a:ext cx="2096429" cy="3805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ru-RU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8EF705-2CB5-4958-9E42-55043A2CD730}"/>
              </a:ext>
            </a:extLst>
          </p:cNvPr>
          <p:cNvSpPr/>
          <p:nvPr/>
        </p:nvSpPr>
        <p:spPr>
          <a:xfrm>
            <a:off x="-1" y="658866"/>
            <a:ext cx="7047572" cy="3805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ru-RU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6DB996-4BA6-478F-8776-E74A9C441C03}"/>
              </a:ext>
            </a:extLst>
          </p:cNvPr>
          <p:cNvSpPr txBox="1"/>
          <p:nvPr/>
        </p:nvSpPr>
        <p:spPr>
          <a:xfrm>
            <a:off x="419100" y="275354"/>
            <a:ext cx="3647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defRPr/>
            </a:pPr>
            <a:r>
              <a:rPr lang="ru-RU" sz="1600" b="1" dirty="0">
                <a:solidFill>
                  <a:srgbClr val="E51E3B"/>
                </a:solidFill>
                <a:latin typeface="Arial Narrow" panose="020B0606020202030204" pitchFamily="34" charset="0"/>
              </a:rPr>
              <a:t>Возвышение наружного рельса в кривой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86A49D-92FF-4A98-9E7E-2DC6FF6A7FF3}"/>
              </a:ext>
            </a:extLst>
          </p:cNvPr>
          <p:cNvSpPr txBox="1"/>
          <p:nvPr/>
        </p:nvSpPr>
        <p:spPr>
          <a:xfrm>
            <a:off x="63500" y="696518"/>
            <a:ext cx="7047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ru-RU" sz="1100" b="1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Компенсация излишнего давления от колесных пар на наружный  рельс, в результате центробежного ускорения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xmlns="" id="{98E46B67-378D-4917-B204-B3AB5951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763" y="4829175"/>
            <a:ext cx="376237" cy="28186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333" b="1" i="0" u="none" strike="noStrike" kern="1200" cap="none" spc="0" normalizeH="0" baseline="0" noProof="0">
                <a:ln>
                  <a:noFill/>
                </a:ln>
                <a:solidFill>
                  <a:srgbClr val="E51E3B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srgbClr val="E51E3B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BCECECF-09F0-443B-AE9E-09D3A4A2FE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8532" y="107896"/>
            <a:ext cx="1694835" cy="5060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86981F-2C43-4693-8AF8-5A19AA243D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119" y="1169777"/>
            <a:ext cx="2914940" cy="392221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FC640DE-8166-44A1-BF8B-8BAA4DB02A00}"/>
              </a:ext>
            </a:extLst>
          </p:cNvPr>
          <p:cNvSpPr txBox="1"/>
          <p:nvPr/>
        </p:nvSpPr>
        <p:spPr>
          <a:xfrm>
            <a:off x="3708110" y="1382761"/>
            <a:ext cx="4718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0000"/>
                </a:solidFill>
              </a:rPr>
              <a:t>Центробежная сила при движении трамвая массой  m по кривой радиусом R со скоростью  v  будет определяться выражением: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</a:rPr>
              <a:t>                      J = mv2/R= Q/g= v2/R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2C733B1-A37C-4ED1-80B1-51C799AF4BCB}"/>
              </a:ext>
            </a:extLst>
          </p:cNvPr>
          <p:cNvSpPr txBox="1"/>
          <p:nvPr/>
        </p:nvSpPr>
        <p:spPr>
          <a:xfrm>
            <a:off x="4171554" y="2723746"/>
            <a:ext cx="39242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Величина возвышения наружного рельса, определяется по формуле: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 = 12,5 v2/R; - для колеи 1524 мм.</a:t>
            </a:r>
          </a:p>
        </p:txBody>
      </p:sp>
    </p:spTree>
    <p:extLst>
      <p:ext uri="{BB962C8B-B14F-4D97-AF65-F5344CB8AC3E}">
        <p14:creationId xmlns:p14="http://schemas.microsoft.com/office/powerpoint/2010/main" xmlns="" val="148145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354ECA2-E1A7-4C1E-8BE3-FE9BBA6731F7}"/>
              </a:ext>
            </a:extLst>
          </p:cNvPr>
          <p:cNvSpPr/>
          <p:nvPr/>
        </p:nvSpPr>
        <p:spPr>
          <a:xfrm>
            <a:off x="6991375" y="654292"/>
            <a:ext cx="2221205" cy="3805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ru-RU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8EF705-2CB5-4958-9E42-55043A2CD730}"/>
              </a:ext>
            </a:extLst>
          </p:cNvPr>
          <p:cNvSpPr/>
          <p:nvPr/>
        </p:nvSpPr>
        <p:spPr>
          <a:xfrm>
            <a:off x="-1" y="658866"/>
            <a:ext cx="7047572" cy="3805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ru-RU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6DB996-4BA6-478F-8776-E74A9C441C03}"/>
              </a:ext>
            </a:extLst>
          </p:cNvPr>
          <p:cNvSpPr txBox="1"/>
          <p:nvPr/>
        </p:nvSpPr>
        <p:spPr>
          <a:xfrm>
            <a:off x="419100" y="275354"/>
            <a:ext cx="6718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ru-RU" sz="1600" b="1" dirty="0">
                <a:solidFill>
                  <a:srgbClr val="E51E3B"/>
                </a:solidFill>
                <a:latin typeface="Arial Narrow" panose="020B0606020202030204" pitchFamily="34" charset="0"/>
              </a:rPr>
              <a:t> От теории  к практике, простыми словами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86A49D-92FF-4A98-9E7E-2DC6FF6A7FF3}"/>
              </a:ext>
            </a:extLst>
          </p:cNvPr>
          <p:cNvSpPr txBox="1"/>
          <p:nvPr/>
        </p:nvSpPr>
        <p:spPr>
          <a:xfrm>
            <a:off x="419100" y="717450"/>
            <a:ext cx="6628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ru-RU" sz="1200" b="1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Устраиваемое возвышение в кривых работает только при соблюдении принятой скорости. 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xmlns="" id="{98E46B67-378D-4917-B204-B3AB5951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763" y="4829175"/>
            <a:ext cx="376237" cy="28186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333" b="1" i="0" u="none" strike="noStrike" kern="1200" cap="none" spc="0" normalizeH="0" baseline="0" noProof="0">
                <a:ln>
                  <a:noFill/>
                </a:ln>
                <a:solidFill>
                  <a:srgbClr val="E51E3B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srgbClr val="E51E3B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90E25A5-FA07-4E89-A519-5F9B8CC852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9165" y="107896"/>
            <a:ext cx="1694835" cy="506012"/>
          </a:xfrm>
          <a:prstGeom prst="rect">
            <a:avLst/>
          </a:prstGeom>
        </p:spPr>
      </p:pic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xmlns="" id="{5F7E3028-2A45-4591-915E-32C6D55C4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1245994"/>
              </p:ext>
            </p:extLst>
          </p:nvPr>
        </p:nvGraphicFramePr>
        <p:xfrm>
          <a:off x="374651" y="1670647"/>
          <a:ext cx="8393112" cy="311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032">
                  <a:extLst>
                    <a:ext uri="{9D8B030D-6E8A-4147-A177-3AD203B41FA5}">
                      <a16:colId xmlns:a16="http://schemas.microsoft.com/office/drawing/2014/main" xmlns="" val="1886562709"/>
                    </a:ext>
                  </a:extLst>
                </a:gridCol>
                <a:gridCol w="5309080">
                  <a:extLst>
                    <a:ext uri="{9D8B030D-6E8A-4147-A177-3AD203B41FA5}">
                      <a16:colId xmlns:a16="http://schemas.microsoft.com/office/drawing/2014/main" xmlns="" val="762454209"/>
                    </a:ext>
                  </a:extLst>
                </a:gridCol>
              </a:tblGrid>
              <a:tr h="37004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Возвышение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 Narrow" panose="020B0606020202030204" pitchFamily="34" charset="0"/>
                        </a:rPr>
                        <a:t>Выводы: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8649651"/>
                  </a:ext>
                </a:extLst>
              </a:tr>
              <a:tr h="2748096">
                <a:tc>
                  <a:txBody>
                    <a:bodyPr/>
                    <a:lstStyle/>
                    <a:p>
                      <a:pPr marL="232172" indent="-232172" algn="just" defTabSz="4572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20000"/>
                        <a:buFont typeface="Wingdings" charset="2"/>
                        <a:buChar char="§"/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Segoe UI" pitchFamily="34" charset="0"/>
                        </a:rPr>
                        <a:t>При несоблюдении скоростного режима прохода ПС по кривой – происходит неравномерный износ рельсов обеих ниток (установка возвышение по нормам СП и несоблюдение скоростного режима, приносит не меньший вред, чем отсутствие возвышения!).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2172" indent="-232172" algn="l" defTabSz="4572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20000"/>
                        <a:buFont typeface="Wingdings" charset="2"/>
                        <a:buChar char="§"/>
                      </a:pPr>
                      <a:r>
                        <a:rPr lang="ru-RU" sz="135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Устраивать возвышение в кривых по нормам ПТЭ не имеет практического смысла, без закрепления данных скоростного режима, по каждой кривой, в паспорте маршрута. </a:t>
                      </a:r>
                    </a:p>
                    <a:p>
                      <a:pPr marL="232172" indent="-232172" algn="l" defTabSz="4572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20000"/>
                        <a:buFont typeface="Wingdings" charset="2"/>
                        <a:buChar char="§"/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Segoe UI" pitchFamily="34" charset="0"/>
                        </a:rPr>
                        <a:t>Скоростной режим ПС, при прохождении  кривых, должен быть закреплён в паспорте маршрута (п.4.1.1. – ПТЭ трамвая).  Только, практически это на предприятиях  ГЭТ не выполняется. Начальник Службы пути в  разработке паспорта маршрута не участвует – п.4.1.1. и п. 4.1.8. ПТЭ трамвая.</a:t>
                      </a:r>
                    </a:p>
                    <a:p>
                      <a:pPr marL="232172" indent="-232172" algn="l" defTabSz="4572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120000"/>
                        <a:buFont typeface="Wingdings" charset="2"/>
                        <a:buChar char="§"/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ea typeface="+mn-ea"/>
                          <a:cs typeface="Segoe UI" pitchFamily="34" charset="0"/>
                        </a:rPr>
                        <a:t>Предлагаем  внести изменения в данный пункт ПТЭ. В Российской Федерации,  кроме колеи 1524 мм, имеются города с шириной колеи 1435 и 1000 мм, предлагаем также включить в ПТЭ, аналогичные расчетные таблицы с возвышением наружного рельса.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900123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89A6ED9-2CF6-4CBE-9359-2731074F2DE0}"/>
              </a:ext>
            </a:extLst>
          </p:cNvPr>
          <p:cNvSpPr txBox="1"/>
          <p:nvPr/>
        </p:nvSpPr>
        <p:spPr>
          <a:xfrm>
            <a:off x="419100" y="1093417"/>
            <a:ext cx="8572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превышения наружного рельса в кривых, устраиваются только для равномерной компенсации нагрузки от ПС (компенсацию от ускорения на пассажиров, рассмотрим позже).</a:t>
            </a:r>
          </a:p>
        </p:txBody>
      </p:sp>
    </p:spTree>
    <p:extLst>
      <p:ext uri="{BB962C8B-B14F-4D97-AF65-F5344CB8AC3E}">
        <p14:creationId xmlns:p14="http://schemas.microsoft.com/office/powerpoint/2010/main" xmlns="" val="70470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789CCF31-FCD9-4585-A06E-023E4D8CCB20}"/>
              </a:ext>
            </a:extLst>
          </p:cNvPr>
          <p:cNvSpPr/>
          <p:nvPr/>
        </p:nvSpPr>
        <p:spPr>
          <a:xfrm>
            <a:off x="4928780" y="1191279"/>
            <a:ext cx="3838983" cy="3637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03BA8427-0E68-4392-B9B2-C47A3F9EE185}"/>
              </a:ext>
            </a:extLst>
          </p:cNvPr>
          <p:cNvSpPr/>
          <p:nvPr/>
        </p:nvSpPr>
        <p:spPr>
          <a:xfrm>
            <a:off x="144625" y="1191280"/>
            <a:ext cx="4500794" cy="3609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354ECA2-E1A7-4C1E-8BE3-FE9BBA6731F7}"/>
              </a:ext>
            </a:extLst>
          </p:cNvPr>
          <p:cNvSpPr/>
          <p:nvPr/>
        </p:nvSpPr>
        <p:spPr>
          <a:xfrm>
            <a:off x="7047572" y="658865"/>
            <a:ext cx="2096429" cy="3805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ru-RU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8EF705-2CB5-4958-9E42-55043A2CD730}"/>
              </a:ext>
            </a:extLst>
          </p:cNvPr>
          <p:cNvSpPr/>
          <p:nvPr/>
        </p:nvSpPr>
        <p:spPr>
          <a:xfrm>
            <a:off x="-1" y="658866"/>
            <a:ext cx="7047572" cy="3805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ru-RU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86A49D-92FF-4A98-9E7E-2DC6FF6A7FF3}"/>
              </a:ext>
            </a:extLst>
          </p:cNvPr>
          <p:cNvSpPr txBox="1"/>
          <p:nvPr/>
        </p:nvSpPr>
        <p:spPr>
          <a:xfrm>
            <a:off x="419100" y="717450"/>
            <a:ext cx="6628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ru-RU" sz="1200" b="1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Компенсация сверхнормативного центробежного ускорения на пассажиров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xmlns="" id="{98E46B67-378D-4917-B204-B3AB5951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763" y="4829175"/>
            <a:ext cx="376237" cy="28186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333" b="1" i="0" u="none" strike="noStrike" kern="1200" cap="none" spc="0" normalizeH="0" baseline="0" noProof="0">
                <a:ln>
                  <a:noFill/>
                </a:ln>
                <a:solidFill>
                  <a:srgbClr val="E51E3B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srgbClr val="E51E3B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613196-FDCE-4368-B76E-CBB20AFB66D3}"/>
              </a:ext>
            </a:extLst>
          </p:cNvPr>
          <p:cNvSpPr txBox="1"/>
          <p:nvPr/>
        </p:nvSpPr>
        <p:spPr>
          <a:xfrm>
            <a:off x="419100" y="275354"/>
            <a:ext cx="6718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ru-RU" sz="1600" b="1" dirty="0">
                <a:solidFill>
                  <a:srgbClr val="E51E3B"/>
                </a:solidFill>
                <a:latin typeface="Arial Narrow" panose="020B0606020202030204" pitchFamily="34" charset="0"/>
              </a:rPr>
              <a:t> От теории  к практике, простыми словами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3F3FBB-5C8B-4CEB-BD50-599F96902A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9165" y="107896"/>
            <a:ext cx="1694835" cy="5060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B31D647-501C-4CAD-A6FE-81B490BA26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215" y="1326631"/>
            <a:ext cx="4608975" cy="333881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27563DE-09D6-4E3D-876C-60E7E00B9214}"/>
              </a:ext>
            </a:extLst>
          </p:cNvPr>
          <p:cNvSpPr txBox="1"/>
          <p:nvPr/>
        </p:nvSpPr>
        <p:spPr>
          <a:xfrm>
            <a:off x="5206072" y="1183013"/>
            <a:ext cx="346075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Выводы:</a:t>
            </a:r>
          </a:p>
          <a:p>
            <a:r>
              <a:rPr lang="ru-RU" sz="1400" dirty="0">
                <a:solidFill>
                  <a:srgbClr val="000000"/>
                </a:solidFill>
              </a:rPr>
              <a:t>    1. При радиусе R= 50 м в стрелочном переводе, скорость v = 25 км/час – уже не комфортна. Поэтому требования некоторых предприятий  ГЭТ к стрелочным переводам на скорость 25 км/ч по боковому направлению – не совсем правомерно, при существующих нормах СП и ПТЭ.</a:t>
            </a:r>
          </a:p>
          <a:p>
            <a:r>
              <a:rPr lang="ru-RU" sz="1400" dirty="0">
                <a:solidFill>
                  <a:srgbClr val="000000"/>
                </a:solidFill>
              </a:rPr>
              <a:t>   2. При радиусе R = 30 м – скорость ограничена  20,3 км/час; </a:t>
            </a:r>
          </a:p>
          <a:p>
            <a:r>
              <a:rPr lang="ru-RU" sz="1400" dirty="0">
                <a:solidFill>
                  <a:srgbClr val="000000"/>
                </a:solidFill>
              </a:rPr>
              <a:t>   3. При радиусе R = 200 м  и возвышении h = 100 мм – скорость максимальная – 58,7 км/час. Данная скорость возможна на  линии скоростного трамвая и проектируется индивидуально.</a:t>
            </a:r>
          </a:p>
        </p:txBody>
      </p:sp>
    </p:spTree>
    <p:extLst>
      <p:ext uri="{BB962C8B-B14F-4D97-AF65-F5344CB8AC3E}">
        <p14:creationId xmlns:p14="http://schemas.microsoft.com/office/powerpoint/2010/main" xmlns="" val="14877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326CC042-9B1A-4F5C-8538-35ABC91379A1}"/>
              </a:ext>
            </a:extLst>
          </p:cNvPr>
          <p:cNvSpPr/>
          <p:nvPr/>
        </p:nvSpPr>
        <p:spPr>
          <a:xfrm>
            <a:off x="2002336" y="1212527"/>
            <a:ext cx="4545301" cy="3802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354ECA2-E1A7-4C1E-8BE3-FE9BBA6731F7}"/>
              </a:ext>
            </a:extLst>
          </p:cNvPr>
          <p:cNvSpPr/>
          <p:nvPr/>
        </p:nvSpPr>
        <p:spPr>
          <a:xfrm>
            <a:off x="7047572" y="658864"/>
            <a:ext cx="2096429" cy="516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ru-RU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8EF705-2CB5-4958-9E42-55043A2CD730}"/>
              </a:ext>
            </a:extLst>
          </p:cNvPr>
          <p:cNvSpPr/>
          <p:nvPr/>
        </p:nvSpPr>
        <p:spPr>
          <a:xfrm>
            <a:off x="-1" y="658866"/>
            <a:ext cx="7047571" cy="5165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ru-RU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86A49D-92FF-4A98-9E7E-2DC6FF6A7FF3}"/>
              </a:ext>
            </a:extLst>
          </p:cNvPr>
          <p:cNvSpPr txBox="1"/>
          <p:nvPr/>
        </p:nvSpPr>
        <p:spPr>
          <a:xfrm>
            <a:off x="426502" y="688268"/>
            <a:ext cx="6628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ru-RU" sz="1200" b="1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Компенсация от опрокидывания подвижного состава, в случае  превышения некого лимита скорости  трамвая (расчет критической скорости на опрокидывание)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xmlns="" id="{98E46B67-378D-4917-B204-B3AB5951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763" y="4829175"/>
            <a:ext cx="376237" cy="281865"/>
          </a:xfrm>
        </p:spPr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333" b="1" i="0" u="none" strike="noStrike" kern="1200" cap="none" spc="0" normalizeH="0" baseline="0" noProof="0">
                <a:ln>
                  <a:noFill/>
                </a:ln>
                <a:solidFill>
                  <a:srgbClr val="E51E3B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srgbClr val="E51E3B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5F9F2E-429E-446E-A03F-F870FD122DC3}"/>
              </a:ext>
            </a:extLst>
          </p:cNvPr>
          <p:cNvSpPr txBox="1"/>
          <p:nvPr/>
        </p:nvSpPr>
        <p:spPr>
          <a:xfrm>
            <a:off x="419100" y="275480"/>
            <a:ext cx="6718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ru-RU" sz="1600" b="1" dirty="0">
                <a:solidFill>
                  <a:srgbClr val="E51E3B"/>
                </a:solidFill>
                <a:latin typeface="Arial Narrow" panose="020B0606020202030204" pitchFamily="34" charset="0"/>
              </a:rPr>
              <a:t> От теории  к практике, простыми словами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5028472-AE6A-458A-972C-FE9C84B1A4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5531" y="130438"/>
            <a:ext cx="1694835" cy="5060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2626E83-961C-48C8-9350-5428D49DEF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3426" y="1249646"/>
            <a:ext cx="3637148" cy="372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027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4B21647-1B3D-47FC-933E-D7801F7B599E}"/>
              </a:ext>
            </a:extLst>
          </p:cNvPr>
          <p:cNvSpPr/>
          <p:nvPr/>
        </p:nvSpPr>
        <p:spPr>
          <a:xfrm>
            <a:off x="904388" y="2149174"/>
            <a:ext cx="7335224" cy="1027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2F8B04F-48A2-41FC-9DAF-2198170A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83D70EC-888E-4EC8-A4A3-7422A530DD33}"/>
              </a:ext>
            </a:extLst>
          </p:cNvPr>
          <p:cNvSpPr/>
          <p:nvPr/>
        </p:nvSpPr>
        <p:spPr>
          <a:xfrm>
            <a:off x="1118175" y="211008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782945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E51E3B"/>
      </a:dk1>
      <a:lt1>
        <a:srgbClr val="FFFFFF"/>
      </a:lt1>
      <a:dk2>
        <a:srgbClr val="E51E3B"/>
      </a:dk2>
      <a:lt2>
        <a:srgbClr val="D0CECE"/>
      </a:lt2>
      <a:accent1>
        <a:srgbClr val="AEABAB"/>
      </a:accent1>
      <a:accent2>
        <a:srgbClr val="757070"/>
      </a:accent2>
      <a:accent3>
        <a:srgbClr val="575757"/>
      </a:accent3>
      <a:accent4>
        <a:srgbClr val="C00000"/>
      </a:accent4>
      <a:accent5>
        <a:srgbClr val="E51E3B"/>
      </a:accent5>
      <a:accent6>
        <a:srgbClr val="F7545E"/>
      </a:accent6>
      <a:hlink>
        <a:srgbClr val="AEABAB"/>
      </a:hlink>
      <a:folHlink>
        <a:srgbClr val="0000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30326</TotalTime>
  <Words>655</Words>
  <Application>Microsoft Office PowerPoint</Application>
  <PresentationFormat>Экран (16:9)</PresentationFormat>
  <Paragraphs>60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Egor Brusyanin</dc:creator>
  <cp:lastModifiedBy>Paradise</cp:lastModifiedBy>
  <cp:revision>293</cp:revision>
  <cp:lastPrinted>2018-05-07T07:35:19Z</cp:lastPrinted>
  <dcterms:created xsi:type="dcterms:W3CDTF">2018-04-27T08:42:51Z</dcterms:created>
  <dcterms:modified xsi:type="dcterms:W3CDTF">2021-05-11T09:12:53Z</dcterms:modified>
</cp:coreProperties>
</file>